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 Bold" charset="1" panose="00000800000000000000"/>
      <p:regular r:id="rId14"/>
    </p:embeddedFont>
    <p:embeddedFont>
      <p:font typeface="Montserrat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jpeg" Type="http://schemas.openxmlformats.org/officeDocument/2006/relationships/image"/><Relationship Id="rId5" Target="../media/VAGiGDwf_a0.mp4" Type="http://schemas.openxmlformats.org/officeDocument/2006/relationships/video"/><Relationship Id="rId6" Target="../media/VAGiGDwf_a0.mp4" Type="http://schemas.microsoft.com/office/2007/relationships/media"/><Relationship Id="rId7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4276" y="-1131107"/>
            <a:ext cx="13540736" cy="13523810"/>
          </a:xfrm>
          <a:custGeom>
            <a:avLst/>
            <a:gdLst/>
            <a:ahLst/>
            <a:cxnLst/>
            <a:rect r="r" b="b" t="t" l="l"/>
            <a:pathLst>
              <a:path h="13523810" w="13540736">
                <a:moveTo>
                  <a:pt x="0" y="0"/>
                </a:moveTo>
                <a:lnTo>
                  <a:pt x="13540735" y="0"/>
                </a:lnTo>
                <a:lnTo>
                  <a:pt x="13540735" y="13523810"/>
                </a:lnTo>
                <a:lnTo>
                  <a:pt x="0" y="13523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748123">
            <a:off x="-2150461" y="-1143073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5"/>
                </a:lnTo>
                <a:lnTo>
                  <a:pt x="0" y="5507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3643" y="676560"/>
            <a:ext cx="16900714" cy="8933879"/>
            <a:chOff x="0" y="0"/>
            <a:chExt cx="4451217" cy="23529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56926" y="7643989"/>
            <a:ext cx="4689131" cy="1029901"/>
            <a:chOff x="0" y="0"/>
            <a:chExt cx="1735820" cy="381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35820" cy="381248"/>
            </a:xfrm>
            <a:custGeom>
              <a:avLst/>
              <a:gdLst/>
              <a:ahLst/>
              <a:cxnLst/>
              <a:rect r="r" b="b" t="t" l="l"/>
              <a:pathLst>
                <a:path h="381248" w="1735820">
                  <a:moveTo>
                    <a:pt x="1532620" y="0"/>
                  </a:moveTo>
                  <a:cubicBezTo>
                    <a:pt x="1644845" y="0"/>
                    <a:pt x="1735820" y="85345"/>
                    <a:pt x="1735820" y="190624"/>
                  </a:cubicBezTo>
                  <a:cubicBezTo>
                    <a:pt x="1735820" y="295903"/>
                    <a:pt x="1644845" y="381248"/>
                    <a:pt x="1532620" y="381248"/>
                  </a:cubicBezTo>
                  <a:lnTo>
                    <a:pt x="203200" y="381248"/>
                  </a:lnTo>
                  <a:cubicBezTo>
                    <a:pt x="90976" y="381248"/>
                    <a:pt x="0" y="295903"/>
                    <a:pt x="0" y="190624"/>
                  </a:cubicBezTo>
                  <a:cubicBezTo>
                    <a:pt x="0" y="85345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04688">
                    <a:alpha val="100000"/>
                  </a:srgbClr>
                </a:gs>
                <a:gs pos="100000">
                  <a:srgbClr val="F18589">
                    <a:alpha val="100000"/>
                  </a:srgbClr>
                </a:gs>
              </a:gsLst>
              <a:lin ang="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35820" cy="419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23874" y="2068087"/>
            <a:ext cx="13480770" cy="35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8"/>
              </a:lnSpc>
            </a:pPr>
            <a:r>
              <a:rPr lang="en-US" sz="119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COURSE</a:t>
            </a:r>
          </a:p>
          <a:p>
            <a:pPr algn="l">
              <a:lnSpc>
                <a:spcPts val="14008"/>
              </a:lnSpc>
            </a:pPr>
            <a:r>
              <a:rPr lang="en-US" sz="1197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GUIDER AGENT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77796" y="7880014"/>
            <a:ext cx="3941688" cy="49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2"/>
              </a:lnSpc>
              <a:spcBef>
                <a:spcPct val="0"/>
              </a:spcBef>
            </a:pPr>
            <a:r>
              <a:rPr lang="en-US" sz="2787" spc="56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TEAM WIZARDS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153857" y="5630798"/>
            <a:ext cx="6710402" cy="896303"/>
            <a:chOff x="0" y="0"/>
            <a:chExt cx="8947202" cy="119507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8947202" cy="1195070"/>
              <a:chOff x="0" y="0"/>
              <a:chExt cx="2484053" cy="33179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84053" cy="331793"/>
              </a:xfrm>
              <a:custGeom>
                <a:avLst/>
                <a:gdLst/>
                <a:ahLst/>
                <a:cxnLst/>
                <a:rect r="r" b="b" t="t" l="l"/>
                <a:pathLst>
                  <a:path h="331793" w="2484053">
                    <a:moveTo>
                      <a:pt x="2280853" y="0"/>
                    </a:moveTo>
                    <a:cubicBezTo>
                      <a:pt x="2393078" y="0"/>
                      <a:pt x="2484053" y="74274"/>
                      <a:pt x="2484053" y="165896"/>
                    </a:cubicBezTo>
                    <a:cubicBezTo>
                      <a:pt x="2484053" y="257519"/>
                      <a:pt x="2393078" y="331793"/>
                      <a:pt x="2280853" y="331793"/>
                    </a:cubicBezTo>
                    <a:lnTo>
                      <a:pt x="203200" y="331793"/>
                    </a:lnTo>
                    <a:cubicBezTo>
                      <a:pt x="90976" y="331793"/>
                      <a:pt x="0" y="257519"/>
                      <a:pt x="0" y="165896"/>
                    </a:cubicBezTo>
                    <a:cubicBezTo>
                      <a:pt x="0" y="7427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84053" cy="3698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71897" y="338404"/>
              <a:ext cx="8023453" cy="480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7"/>
                </a:lnSpc>
                <a:spcBef>
                  <a:spcPct val="0"/>
                </a:spcBef>
              </a:pPr>
              <a:r>
                <a:rPr lang="en-US" sz="2176" spc="437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 &amp; EMERGING TECHNOLOGIES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3643" y="676560"/>
            <a:ext cx="16900714" cy="8933879"/>
            <a:chOff x="0" y="0"/>
            <a:chExt cx="4451217" cy="23529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1754" y="2272949"/>
            <a:ext cx="6385579" cy="5741103"/>
            <a:chOff x="0" y="0"/>
            <a:chExt cx="858406" cy="7717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406" cy="771770"/>
            </a:xfrm>
            <a:custGeom>
              <a:avLst/>
              <a:gdLst/>
              <a:ahLst/>
              <a:cxnLst/>
              <a:rect r="r" b="b" t="t" l="l"/>
              <a:pathLst>
                <a:path h="771770" w="858406">
                  <a:moveTo>
                    <a:pt x="36372" y="0"/>
                  </a:moveTo>
                  <a:lnTo>
                    <a:pt x="822034" y="0"/>
                  </a:lnTo>
                  <a:cubicBezTo>
                    <a:pt x="831681" y="0"/>
                    <a:pt x="840932" y="3832"/>
                    <a:pt x="847753" y="10653"/>
                  </a:cubicBezTo>
                  <a:cubicBezTo>
                    <a:pt x="854574" y="17474"/>
                    <a:pt x="858406" y="26726"/>
                    <a:pt x="858406" y="36372"/>
                  </a:cubicBezTo>
                  <a:lnTo>
                    <a:pt x="858406" y="735398"/>
                  </a:lnTo>
                  <a:cubicBezTo>
                    <a:pt x="858406" y="745044"/>
                    <a:pt x="854574" y="754296"/>
                    <a:pt x="847753" y="761117"/>
                  </a:cubicBezTo>
                  <a:cubicBezTo>
                    <a:pt x="840932" y="767938"/>
                    <a:pt x="831681" y="771770"/>
                    <a:pt x="822034" y="771770"/>
                  </a:cubicBezTo>
                  <a:lnTo>
                    <a:pt x="36372" y="771770"/>
                  </a:lnTo>
                  <a:cubicBezTo>
                    <a:pt x="26726" y="771770"/>
                    <a:pt x="17474" y="767938"/>
                    <a:pt x="10653" y="761117"/>
                  </a:cubicBezTo>
                  <a:cubicBezTo>
                    <a:pt x="3832" y="754296"/>
                    <a:pt x="0" y="745044"/>
                    <a:pt x="0" y="735398"/>
                  </a:cubicBezTo>
                  <a:lnTo>
                    <a:pt x="0" y="36372"/>
                  </a:lnTo>
                  <a:cubicBezTo>
                    <a:pt x="0" y="26726"/>
                    <a:pt x="3832" y="17474"/>
                    <a:pt x="10653" y="10653"/>
                  </a:cubicBezTo>
                  <a:cubicBezTo>
                    <a:pt x="17474" y="3832"/>
                    <a:pt x="26726" y="0"/>
                    <a:pt x="36372" y="0"/>
                  </a:cubicBezTo>
                  <a:close/>
                </a:path>
              </a:pathLst>
            </a:custGeom>
            <a:blipFill>
              <a:blip r:embed="rId2"/>
              <a:stretch>
                <a:fillRect l="-10010" t="0" r="-1001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961268" y="2175042"/>
            <a:ext cx="8633090" cy="68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8"/>
              </a:lnSpc>
            </a:pPr>
            <a:r>
              <a:rPr lang="en-US" sz="48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61268" y="3491629"/>
            <a:ext cx="8298032" cy="4179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1"/>
              </a:lnSpc>
            </a:pPr>
            <a:r>
              <a:rPr lang="en-US" sz="2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📌 Current Challenges Faced by Learners:</a:t>
            </a:r>
          </a:p>
          <a:p>
            <a:pPr algn="l">
              <a:lnSpc>
                <a:spcPts val="2199"/>
              </a:lnSpc>
            </a:pPr>
          </a:p>
          <a:p>
            <a:pPr algn="l" marL="453388" indent="-226694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Confusion on where to start for a specific course.</a:t>
            </a:r>
          </a:p>
          <a:p>
            <a:pPr algn="l" marL="453388" indent="-226694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Lack of a structured roadmap and prerequisite guidance.</a:t>
            </a:r>
          </a:p>
          <a:p>
            <a:pPr algn="l" marL="453388" indent="-226694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Difficulty in finding relevant tools, job roles, and career paths.</a:t>
            </a:r>
          </a:p>
          <a:p>
            <a:pPr algn="l" marL="453388" indent="-226694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Staying updated with the latest industry trends is challenging.</a:t>
            </a:r>
          </a:p>
          <a:p>
            <a:pPr algn="just">
              <a:lnSpc>
                <a:spcPts val="2088"/>
              </a:lnSpc>
            </a:pPr>
          </a:p>
          <a:p>
            <a:pPr algn="l">
              <a:lnSpc>
                <a:spcPts val="28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⚠️ Result: Wasted time, scattered resources, and inefficient learning.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9748123">
            <a:off x="-3599557" y="-2282788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87099">
            <a:off x="11772527" y="7132920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3643" y="676560"/>
            <a:ext cx="16900714" cy="8933879"/>
            <a:chOff x="0" y="0"/>
            <a:chExt cx="4451217" cy="2352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86199" y="1748887"/>
            <a:ext cx="6717795" cy="6744692"/>
            <a:chOff x="0" y="0"/>
            <a:chExt cx="763650" cy="7667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3650" cy="766708"/>
            </a:xfrm>
            <a:custGeom>
              <a:avLst/>
              <a:gdLst/>
              <a:ahLst/>
              <a:cxnLst/>
              <a:rect r="r" b="b" t="t" l="l"/>
              <a:pathLst>
                <a:path h="766708" w="763650">
                  <a:moveTo>
                    <a:pt x="34573" y="0"/>
                  </a:moveTo>
                  <a:lnTo>
                    <a:pt x="729077" y="0"/>
                  </a:lnTo>
                  <a:cubicBezTo>
                    <a:pt x="738246" y="0"/>
                    <a:pt x="747040" y="3643"/>
                    <a:pt x="753524" y="10126"/>
                  </a:cubicBezTo>
                  <a:cubicBezTo>
                    <a:pt x="760008" y="16610"/>
                    <a:pt x="763650" y="25404"/>
                    <a:pt x="763650" y="34573"/>
                  </a:cubicBezTo>
                  <a:lnTo>
                    <a:pt x="763650" y="732134"/>
                  </a:lnTo>
                  <a:cubicBezTo>
                    <a:pt x="763650" y="741304"/>
                    <a:pt x="760008" y="750098"/>
                    <a:pt x="753524" y="756582"/>
                  </a:cubicBezTo>
                  <a:cubicBezTo>
                    <a:pt x="747040" y="763065"/>
                    <a:pt x="738246" y="766708"/>
                    <a:pt x="729077" y="766708"/>
                  </a:cubicBezTo>
                  <a:lnTo>
                    <a:pt x="34573" y="766708"/>
                  </a:lnTo>
                  <a:cubicBezTo>
                    <a:pt x="25404" y="766708"/>
                    <a:pt x="16610" y="763065"/>
                    <a:pt x="10126" y="756582"/>
                  </a:cubicBezTo>
                  <a:cubicBezTo>
                    <a:pt x="3643" y="750098"/>
                    <a:pt x="0" y="741304"/>
                    <a:pt x="0" y="732134"/>
                  </a:cubicBezTo>
                  <a:lnTo>
                    <a:pt x="0" y="34573"/>
                  </a:lnTo>
                  <a:cubicBezTo>
                    <a:pt x="0" y="25404"/>
                    <a:pt x="3643" y="16610"/>
                    <a:pt x="10126" y="10126"/>
                  </a:cubicBezTo>
                  <a:cubicBezTo>
                    <a:pt x="16610" y="3643"/>
                    <a:pt x="25404" y="0"/>
                    <a:pt x="3457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67" r="0" b="-36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961268" y="1796512"/>
            <a:ext cx="8633090" cy="135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8"/>
              </a:lnSpc>
            </a:pPr>
            <a:r>
              <a:rPr lang="en-US" sz="48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– Course Guider Agent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61268" y="3453529"/>
            <a:ext cx="8298032" cy="403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What is Course Guider Agent?</a:t>
            </a:r>
          </a:p>
          <a:p>
            <a:pPr algn="l">
              <a:lnSpc>
                <a:spcPts val="2449"/>
              </a:lnSpc>
            </a:pPr>
          </a:p>
          <a:p>
            <a:pPr algn="l">
              <a:lnSpc>
                <a:spcPts val="338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 group of AI-driven agents built with n8n that:</a:t>
            </a:r>
          </a:p>
          <a:p>
            <a:pPr algn="l" marL="431801" indent="-215900" lvl="1">
              <a:lnSpc>
                <a:spcPts val="33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Provides detailed roadmaps for mastering any course.</a:t>
            </a:r>
          </a:p>
          <a:p>
            <a:pPr algn="l" marL="431801" indent="-215900" lvl="1">
              <a:lnSpc>
                <a:spcPts val="33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Recommends essential tools and skills to focus on.</a:t>
            </a:r>
          </a:p>
          <a:p>
            <a:pPr algn="l" marL="431801" indent="-215900" lvl="1">
              <a:lnSpc>
                <a:spcPts val="33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Suggests relevant job opportunities based on the course.</a:t>
            </a:r>
          </a:p>
          <a:p>
            <a:pPr algn="l" marL="431801" indent="-215900" lvl="1">
              <a:lnSpc>
                <a:spcPts val="338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Accesses web search to fetch the latest trends &amp; news.</a:t>
            </a:r>
          </a:p>
          <a:p>
            <a:pPr algn="l">
              <a:lnSpc>
                <a:spcPts val="2320"/>
              </a:lnSpc>
            </a:pPr>
          </a:p>
          <a:p>
            <a:pPr algn="l">
              <a:lnSpc>
                <a:spcPts val="28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🌟 Future Plans: Adding job scraping functionality for direct job listings.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987099">
            <a:off x="11772527" y="7599541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3643" y="676560"/>
            <a:ext cx="16900714" cy="8933879"/>
            <a:chOff x="0" y="0"/>
            <a:chExt cx="4451217" cy="23529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42927" y="1752622"/>
            <a:ext cx="2875480" cy="1626749"/>
          </a:xfrm>
          <a:custGeom>
            <a:avLst/>
            <a:gdLst/>
            <a:ahLst/>
            <a:cxnLst/>
            <a:rect r="r" b="b" t="t" l="l"/>
            <a:pathLst>
              <a:path h="1626749" w="2875480">
                <a:moveTo>
                  <a:pt x="0" y="0"/>
                </a:moveTo>
                <a:lnTo>
                  <a:pt x="2875480" y="0"/>
                </a:lnTo>
                <a:lnTo>
                  <a:pt x="2875480" y="1626749"/>
                </a:lnTo>
                <a:lnTo>
                  <a:pt x="0" y="1626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633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81983" y="2610037"/>
            <a:ext cx="2470127" cy="2533463"/>
          </a:xfrm>
          <a:custGeom>
            <a:avLst/>
            <a:gdLst/>
            <a:ahLst/>
            <a:cxnLst/>
            <a:rect r="r" b="b" t="t" l="l"/>
            <a:pathLst>
              <a:path h="2533463" w="2470127">
                <a:moveTo>
                  <a:pt x="0" y="0"/>
                </a:moveTo>
                <a:lnTo>
                  <a:pt x="2470127" y="0"/>
                </a:lnTo>
                <a:lnTo>
                  <a:pt x="2470127" y="2533463"/>
                </a:lnTo>
                <a:lnTo>
                  <a:pt x="0" y="2533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79711" y="4103116"/>
            <a:ext cx="2738696" cy="2080767"/>
          </a:xfrm>
          <a:custGeom>
            <a:avLst/>
            <a:gdLst/>
            <a:ahLst/>
            <a:cxnLst/>
            <a:rect r="r" b="b" t="t" l="l"/>
            <a:pathLst>
              <a:path h="2080767" w="2738696">
                <a:moveTo>
                  <a:pt x="0" y="0"/>
                </a:moveTo>
                <a:lnTo>
                  <a:pt x="2738696" y="0"/>
                </a:lnTo>
                <a:lnTo>
                  <a:pt x="2738696" y="2080768"/>
                </a:lnTo>
                <a:lnTo>
                  <a:pt x="0" y="2080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94850" y="5772296"/>
            <a:ext cx="1844393" cy="1844393"/>
          </a:xfrm>
          <a:custGeom>
            <a:avLst/>
            <a:gdLst/>
            <a:ahLst/>
            <a:cxnLst/>
            <a:rect r="r" b="b" t="t" l="l"/>
            <a:pathLst>
              <a:path h="1844393" w="1844393">
                <a:moveTo>
                  <a:pt x="0" y="0"/>
                </a:moveTo>
                <a:lnTo>
                  <a:pt x="1844393" y="0"/>
                </a:lnTo>
                <a:lnTo>
                  <a:pt x="1844393" y="1844394"/>
                </a:lnTo>
                <a:lnTo>
                  <a:pt x="0" y="1844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9861" y="1434677"/>
            <a:ext cx="10760806" cy="68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8"/>
              </a:lnSpc>
            </a:pPr>
            <a:r>
              <a:rPr lang="en-US" sz="48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to Build...?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2592" y="2710049"/>
            <a:ext cx="8298032" cy="480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🚀 Building the Course Guider Agent</a:t>
            </a:r>
          </a:p>
          <a:p>
            <a:pPr algn="l">
              <a:lnSpc>
                <a:spcPts val="2449"/>
              </a:lnSpc>
            </a:pPr>
          </a:p>
          <a:p>
            <a:pPr algn="l">
              <a:lnSpc>
                <a:spcPts val="324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1️⃣ Use n8n for Workflow Automation – Orchestrates the entire process, from query processing to AI responses.</a:t>
            </a:r>
          </a:p>
          <a:p>
            <a:pPr algn="l">
              <a:lnSpc>
                <a:spcPts val="324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2️⃣ AI Model: Groq's DeepSeek R1 – Generates roadmaps, tool recommendations, and job role mappings.</a:t>
            </a:r>
          </a:p>
          <a:p>
            <a:pPr algn="l">
              <a:lnSpc>
                <a:spcPts val="324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3️⃣ Storage: Supabase – Stores user queries, responses, and learning progress for better tracking.</a:t>
            </a:r>
          </a:p>
          <a:p>
            <a:pPr algn="l">
              <a:lnSpc>
                <a:spcPts val="324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4️⃣ Web Search: SerpAPI – Fetches real-time job listings and latest industry trends.</a:t>
            </a:r>
          </a:p>
          <a:p>
            <a:pPr algn="l">
              <a:lnSpc>
                <a:spcPts val="2320"/>
              </a:lnSpc>
            </a:pPr>
          </a:p>
          <a:p>
            <a:pPr algn="l">
              <a:lnSpc>
                <a:spcPts val="28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📌 Simple, Scalable, and AI-Driven! 🚀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9748123">
            <a:off x="-3599557" y="-2282788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3643" y="676560"/>
            <a:ext cx="16900714" cy="8933879"/>
            <a:chOff x="0" y="0"/>
            <a:chExt cx="4451217" cy="23529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87099">
            <a:off x="11772527" y="7599541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02887" y="2357183"/>
            <a:ext cx="14665945" cy="4044351"/>
          </a:xfrm>
          <a:custGeom>
            <a:avLst/>
            <a:gdLst/>
            <a:ahLst/>
            <a:cxnLst/>
            <a:rect r="r" b="b" t="t" l="l"/>
            <a:pathLst>
              <a:path h="4044351" w="14665945">
                <a:moveTo>
                  <a:pt x="0" y="0"/>
                </a:moveTo>
                <a:lnTo>
                  <a:pt x="14665945" y="0"/>
                </a:lnTo>
                <a:lnTo>
                  <a:pt x="14665945" y="4044351"/>
                </a:lnTo>
                <a:lnTo>
                  <a:pt x="0" y="4044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57" r="0" b="-296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70346" y="1187157"/>
            <a:ext cx="10526963" cy="96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9"/>
              </a:lnSpc>
            </a:pPr>
            <a:r>
              <a:rPr lang="en-US" b="true" sz="56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🚀 Approach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2420" y="6814319"/>
            <a:ext cx="16046880" cy="215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3"/>
              </a:lnSpc>
            </a:pP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1️⃣ Query Classification – The agent analyzes user queries to determine whether they relate to learning a course or general knowledge.</a:t>
            </a:r>
          </a:p>
          <a:p>
            <a:pPr algn="l">
              <a:lnSpc>
                <a:spcPts val="2913"/>
              </a:lnSpc>
            </a:pP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2️⃣ Roadmap Creation – Uses an AI-powered Roadmapper Agent to generate structured learning paths based on course &amp; duration.</a:t>
            </a:r>
          </a:p>
          <a:p>
            <a:pPr algn="l">
              <a:lnSpc>
                <a:spcPts val="2913"/>
              </a:lnSpc>
            </a:pP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3️⃣ Tools &amp; Framework Suggestion – The Framework-Suggestor Agent provides essential tools &amp; technologies required for mastery.</a:t>
            </a:r>
          </a:p>
          <a:p>
            <a:pPr algn="l">
              <a:lnSpc>
                <a:spcPts val="2913"/>
              </a:lnSpc>
            </a:pP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4️⃣ Job Role Mapping – The Available Roles Agent maps each course to relevant industry job roles.</a:t>
            </a:r>
          </a:p>
          <a:p>
            <a:pPr algn="l">
              <a:lnSpc>
                <a:spcPts val="2913"/>
              </a:lnSpc>
            </a:pP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5️⃣ Web Search &amp; Trend Analysis – SerpAPI is used to fetch real-time job listings, industry trends, and latest developments.</a:t>
            </a:r>
          </a:p>
          <a:p>
            <a:pPr algn="l">
              <a:lnSpc>
                <a:spcPts val="2913"/>
              </a:lnSpc>
            </a:pP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6️⃣ Future Expansion – Planning automated job scraping for more accurate and direct job listings.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3643" y="676560"/>
            <a:ext cx="16900714" cy="8933879"/>
            <a:chOff x="0" y="0"/>
            <a:chExt cx="4451217" cy="23529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9748123">
            <a:off x="-3599557" y="-2282788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66799" y="3346803"/>
            <a:ext cx="3192789" cy="4663070"/>
            <a:chOff x="0" y="0"/>
            <a:chExt cx="4257052" cy="621742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62062" y="0"/>
              <a:ext cx="2732927" cy="3268147"/>
              <a:chOff x="0" y="0"/>
              <a:chExt cx="514941" cy="61578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14941" cy="615788"/>
              </a:xfrm>
              <a:custGeom>
                <a:avLst/>
                <a:gdLst/>
                <a:ahLst/>
                <a:cxnLst/>
                <a:rect r="r" b="b" t="t" l="l"/>
                <a:pathLst>
                  <a:path h="615788" w="514941">
                    <a:moveTo>
                      <a:pt x="49102" y="0"/>
                    </a:moveTo>
                    <a:lnTo>
                      <a:pt x="465839" y="0"/>
                    </a:lnTo>
                    <a:cubicBezTo>
                      <a:pt x="492958" y="0"/>
                      <a:pt x="514941" y="21984"/>
                      <a:pt x="514941" y="49102"/>
                    </a:cubicBezTo>
                    <a:lnTo>
                      <a:pt x="514941" y="566686"/>
                    </a:lnTo>
                    <a:cubicBezTo>
                      <a:pt x="514941" y="593804"/>
                      <a:pt x="492958" y="615788"/>
                      <a:pt x="465839" y="615788"/>
                    </a:cubicBezTo>
                    <a:lnTo>
                      <a:pt x="49102" y="615788"/>
                    </a:lnTo>
                    <a:cubicBezTo>
                      <a:pt x="21984" y="615788"/>
                      <a:pt x="0" y="593804"/>
                      <a:pt x="0" y="566686"/>
                    </a:cubicBezTo>
                    <a:lnTo>
                      <a:pt x="0" y="49102"/>
                    </a:lnTo>
                    <a:cubicBezTo>
                      <a:pt x="0" y="21984"/>
                      <a:pt x="21984" y="0"/>
                      <a:pt x="49102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570" t="0" r="-1570" b="0"/>
                </a:stretch>
              </a:blip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679245"/>
              <a:ext cx="4257052" cy="1538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0"/>
                </a:lnSpc>
              </a:pPr>
              <a:r>
                <a:rPr lang="en-US" sz="2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AI-driven structured learning plans for any course.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15250" y="3485022"/>
              <a:ext cx="3626552" cy="1032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9"/>
                </a:lnSpc>
              </a:pPr>
              <a:r>
                <a:rPr lang="en-US" b="true" sz="24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Roadmap Generation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47656" y="3346803"/>
            <a:ext cx="3073953" cy="2451110"/>
            <a:chOff x="0" y="0"/>
            <a:chExt cx="772264" cy="6157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2264" cy="615788"/>
            </a:xfrm>
            <a:custGeom>
              <a:avLst/>
              <a:gdLst/>
              <a:ahLst/>
              <a:cxnLst/>
              <a:rect r="r" b="b" t="t" l="l"/>
              <a:pathLst>
                <a:path h="615788" w="772264">
                  <a:moveTo>
                    <a:pt x="32741" y="0"/>
                  </a:moveTo>
                  <a:lnTo>
                    <a:pt x="739523" y="0"/>
                  </a:lnTo>
                  <a:cubicBezTo>
                    <a:pt x="748206" y="0"/>
                    <a:pt x="756534" y="3450"/>
                    <a:pt x="762674" y="9590"/>
                  </a:cubicBezTo>
                  <a:cubicBezTo>
                    <a:pt x="768814" y="15730"/>
                    <a:pt x="772264" y="24058"/>
                    <a:pt x="772264" y="32741"/>
                  </a:cubicBezTo>
                  <a:lnTo>
                    <a:pt x="772264" y="583047"/>
                  </a:lnTo>
                  <a:cubicBezTo>
                    <a:pt x="772264" y="601129"/>
                    <a:pt x="757605" y="615788"/>
                    <a:pt x="739523" y="615788"/>
                  </a:cubicBezTo>
                  <a:lnTo>
                    <a:pt x="32741" y="615788"/>
                  </a:lnTo>
                  <a:cubicBezTo>
                    <a:pt x="14659" y="615788"/>
                    <a:pt x="0" y="601129"/>
                    <a:pt x="0" y="583047"/>
                  </a:cubicBezTo>
                  <a:lnTo>
                    <a:pt x="0" y="32741"/>
                  </a:lnTo>
                  <a:cubicBezTo>
                    <a:pt x="0" y="14659"/>
                    <a:pt x="14659" y="0"/>
                    <a:pt x="32741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705" r="0" b="-12705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028331" y="4079564"/>
            <a:ext cx="3424126" cy="1314008"/>
          </a:xfrm>
          <a:custGeom>
            <a:avLst/>
            <a:gdLst/>
            <a:ahLst/>
            <a:cxnLst/>
            <a:rect r="r" b="b" t="t" l="l"/>
            <a:pathLst>
              <a:path h="1314008" w="3424126">
                <a:moveTo>
                  <a:pt x="0" y="0"/>
                </a:moveTo>
                <a:lnTo>
                  <a:pt x="3424127" y="0"/>
                </a:lnTo>
                <a:lnTo>
                  <a:pt x="3424127" y="1314008"/>
                </a:lnTo>
                <a:lnTo>
                  <a:pt x="0" y="1314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440002" y="3709628"/>
            <a:ext cx="2658744" cy="2053880"/>
          </a:xfrm>
          <a:custGeom>
            <a:avLst/>
            <a:gdLst/>
            <a:ahLst/>
            <a:cxnLst/>
            <a:rect r="r" b="b" t="t" l="l"/>
            <a:pathLst>
              <a:path h="2053880" w="2658744">
                <a:moveTo>
                  <a:pt x="0" y="0"/>
                </a:moveTo>
                <a:lnTo>
                  <a:pt x="2658743" y="0"/>
                </a:lnTo>
                <a:lnTo>
                  <a:pt x="2658743" y="2053880"/>
                </a:lnTo>
                <a:lnTo>
                  <a:pt x="0" y="2053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80518" y="1605319"/>
            <a:ext cx="10526963" cy="96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9"/>
              </a:lnSpc>
            </a:pPr>
            <a:r>
              <a:rPr lang="en-US" b="true" sz="56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88238" y="6839568"/>
            <a:ext cx="3192789" cy="117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Identifies essential technologies and frameworks.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8238" y="5958188"/>
            <a:ext cx="3423947" cy="77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</a:pPr>
            <a:r>
              <a:rPr lang="en-US" b="true" sz="24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Recommendations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6839568"/>
            <a:ext cx="3192789" cy="117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Maps learning paths to relevant industry job roles.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80437" y="5958188"/>
            <a:ext cx="2719914" cy="77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</a:pPr>
            <a:r>
              <a:rPr lang="en-US" b="true" sz="24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Job Roles Suggestion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03564" y="6839568"/>
            <a:ext cx="3192789" cy="117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Provides real-time updates on latest trends and news.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40002" y="5958188"/>
            <a:ext cx="2719914" cy="77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9"/>
              </a:lnSpc>
            </a:pPr>
            <a:r>
              <a:rPr lang="en-US" b="true" sz="24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Access to Web &amp; Wikipedia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9748123">
            <a:off x="-3447157" y="-2130388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3643" y="676560"/>
            <a:ext cx="16900714" cy="8933879"/>
            <a:chOff x="0" y="0"/>
            <a:chExt cx="4451217" cy="23529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1217" cy="2352956"/>
            </a:xfrm>
            <a:custGeom>
              <a:avLst/>
              <a:gdLst/>
              <a:ahLst/>
              <a:cxnLst/>
              <a:rect r="r" b="b" t="t" l="l"/>
              <a:pathLst>
                <a:path h="2352956" w="4451217">
                  <a:moveTo>
                    <a:pt x="18781" y="0"/>
                  </a:moveTo>
                  <a:lnTo>
                    <a:pt x="4432436" y="0"/>
                  </a:lnTo>
                  <a:cubicBezTo>
                    <a:pt x="4442808" y="0"/>
                    <a:pt x="4451217" y="8409"/>
                    <a:pt x="4451217" y="18781"/>
                  </a:cubicBezTo>
                  <a:lnTo>
                    <a:pt x="4451217" y="2334174"/>
                  </a:lnTo>
                  <a:cubicBezTo>
                    <a:pt x="4451217" y="2339155"/>
                    <a:pt x="4449239" y="2343933"/>
                    <a:pt x="4445716" y="2347455"/>
                  </a:cubicBezTo>
                  <a:cubicBezTo>
                    <a:pt x="4442194" y="2350977"/>
                    <a:pt x="4437417" y="2352956"/>
                    <a:pt x="4432436" y="2352956"/>
                  </a:cubicBezTo>
                  <a:lnTo>
                    <a:pt x="18781" y="2352956"/>
                  </a:lnTo>
                  <a:cubicBezTo>
                    <a:pt x="8409" y="2352956"/>
                    <a:pt x="0" y="2344547"/>
                    <a:pt x="0" y="2334174"/>
                  </a:cubicBezTo>
                  <a:lnTo>
                    <a:pt x="0" y="18781"/>
                  </a:lnTo>
                  <a:cubicBezTo>
                    <a:pt x="0" y="8409"/>
                    <a:pt x="8409" y="0"/>
                    <a:pt x="18781" y="0"/>
                  </a:cubicBezTo>
                  <a:close/>
                </a:path>
              </a:pathLst>
            </a:custGeom>
            <a:solidFill>
              <a:srgbClr val="D9D9D9">
                <a:alpha val="27843"/>
              </a:srgbClr>
            </a:solidFill>
            <a:ln w="38100" cap="rnd">
              <a:solidFill>
                <a:srgbClr val="FFFFFF">
                  <a:alpha val="27843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51217" cy="239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52894" y="1890059"/>
            <a:ext cx="4790693" cy="6506883"/>
          </a:xfrm>
          <a:custGeom>
            <a:avLst/>
            <a:gdLst/>
            <a:ahLst/>
            <a:cxnLst/>
            <a:rect r="r" b="b" t="t" l="l"/>
            <a:pathLst>
              <a:path h="6506883" w="4790693">
                <a:moveTo>
                  <a:pt x="0" y="0"/>
                </a:moveTo>
                <a:lnTo>
                  <a:pt x="4790693" y="0"/>
                </a:lnTo>
                <a:lnTo>
                  <a:pt x="4790693" y="6506882"/>
                </a:lnTo>
                <a:lnTo>
                  <a:pt x="0" y="6506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5931" y="1200488"/>
            <a:ext cx="10526963" cy="96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9"/>
              </a:lnSpc>
            </a:pPr>
            <a:r>
              <a:rPr lang="en-US" b="true" sz="56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5931" y="2492679"/>
            <a:ext cx="8152667" cy="4917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2"/>
              </a:lnSpc>
            </a:pPr>
            <a:r>
              <a:rPr lang="en-US" sz="27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🌍 How Course Guider Agent Helps Learners:</a:t>
            </a:r>
          </a:p>
          <a:p>
            <a:pPr algn="l">
              <a:lnSpc>
                <a:spcPts val="2511"/>
              </a:lnSpc>
            </a:pPr>
          </a:p>
          <a:p>
            <a:pPr algn="l" marL="442633" indent="-221316" lvl="1">
              <a:lnSpc>
                <a:spcPts val="3321"/>
              </a:lnSpc>
              <a:buFont typeface="Arial"/>
              <a:buChar char="•"/>
            </a:pPr>
            <a:r>
              <a:rPr lang="en-US" sz="2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Saves time &amp; effort by providing structured learning paths.</a:t>
            </a:r>
          </a:p>
          <a:p>
            <a:pPr algn="l" marL="442633" indent="-221316" lvl="1">
              <a:lnSpc>
                <a:spcPts val="3321"/>
              </a:lnSpc>
              <a:buFont typeface="Arial"/>
              <a:buChar char="•"/>
            </a:pPr>
            <a:r>
              <a:rPr lang="en-US" sz="2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Helps learners stay updated with industry trends &amp; insights.</a:t>
            </a:r>
          </a:p>
          <a:p>
            <a:pPr algn="l" marL="442633" indent="-221316" lvl="1">
              <a:lnSpc>
                <a:spcPts val="3321"/>
              </a:lnSpc>
              <a:buFont typeface="Arial"/>
              <a:buChar char="•"/>
            </a:pPr>
            <a:r>
              <a:rPr lang="en-US" sz="2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Increases career readiness by suggesting relevant job roles.</a:t>
            </a:r>
          </a:p>
          <a:p>
            <a:pPr algn="l" marL="442633" indent="-221316" lvl="1">
              <a:lnSpc>
                <a:spcPts val="3321"/>
              </a:lnSpc>
              <a:buFont typeface="Arial"/>
              <a:buChar char="•"/>
            </a:pPr>
            <a:r>
              <a:rPr lang="en-US" sz="20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Bridges the gap between learning and real-world opportunities.</a:t>
            </a:r>
          </a:p>
          <a:p>
            <a:pPr algn="l">
              <a:lnSpc>
                <a:spcPts val="2378"/>
              </a:lnSpc>
            </a:pPr>
          </a:p>
          <a:p>
            <a:pPr algn="l">
              <a:lnSpc>
                <a:spcPts val="2972"/>
              </a:lnSpc>
            </a:pPr>
            <a:r>
              <a:rPr lang="en-US" sz="25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📈 End Result: Smarter learning, better opportunities, and a clear career roadmap.</a:t>
            </a:r>
          </a:p>
          <a:p>
            <a:pPr algn="l">
              <a:lnSpc>
                <a:spcPts val="2583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987099">
            <a:off x="11772527" y="7599541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04688">
                <a:alpha val="100000"/>
              </a:srgbClr>
            </a:gs>
            <a:gs pos="100000">
              <a:srgbClr val="F1858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748123">
            <a:off x="-3447157" y="-2130388"/>
            <a:ext cx="9256514" cy="5507626"/>
          </a:xfrm>
          <a:custGeom>
            <a:avLst/>
            <a:gdLst/>
            <a:ahLst/>
            <a:cxnLst/>
            <a:rect r="r" b="b" t="t" l="l"/>
            <a:pathLst>
              <a:path h="5507626" w="9256514">
                <a:moveTo>
                  <a:pt x="0" y="0"/>
                </a:moveTo>
                <a:lnTo>
                  <a:pt x="9256514" y="0"/>
                </a:lnTo>
                <a:lnTo>
                  <a:pt x="9256514" y="5507626"/>
                </a:lnTo>
                <a:lnTo>
                  <a:pt x="0" y="5507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28750" y="803672"/>
            <a:ext cx="15430500" cy="8679656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3510608" y="7241710"/>
            <a:ext cx="4513621" cy="2781519"/>
          </a:xfrm>
          <a:custGeom>
            <a:avLst/>
            <a:gdLst/>
            <a:ahLst/>
            <a:cxnLst/>
            <a:rect r="r" b="b" t="t" l="l"/>
            <a:pathLst>
              <a:path h="2781519" w="4513621">
                <a:moveTo>
                  <a:pt x="0" y="0"/>
                </a:moveTo>
                <a:lnTo>
                  <a:pt x="4513621" y="0"/>
                </a:lnTo>
                <a:lnTo>
                  <a:pt x="4513621" y="2781519"/>
                </a:lnTo>
                <a:lnTo>
                  <a:pt x="0" y="2781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DAGhuMv7aIM</dc:identifier>
  <dcterms:modified xsi:type="dcterms:W3CDTF">2011-08-01T06:04:30Z</dcterms:modified>
  <cp:revision>1</cp:revision>
  <dc:title>Team Wizards</dc:title>
</cp:coreProperties>
</file>